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comments/comment1.xml" ContentType="application/vnd.openxmlformats-officedocument.presentationml.comments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1"/>
  </p:notesMasterIdLst>
  <p:sldIdLst>
    <p:sldId id="401" r:id="rId5"/>
    <p:sldId id="428" r:id="rId6"/>
    <p:sldId id="583" r:id="rId7"/>
    <p:sldId id="596" r:id="rId8"/>
    <p:sldId id="597" r:id="rId9"/>
    <p:sldId id="599" r:id="rId10"/>
    <p:sldId id="598" r:id="rId11"/>
    <p:sldId id="600" r:id="rId12"/>
    <p:sldId id="603" r:id="rId13"/>
    <p:sldId id="602" r:id="rId14"/>
    <p:sldId id="604" r:id="rId15"/>
    <p:sldId id="605" r:id="rId16"/>
    <p:sldId id="606" r:id="rId17"/>
    <p:sldId id="607" r:id="rId18"/>
    <p:sldId id="608" r:id="rId19"/>
    <p:sldId id="609" r:id="rId20"/>
    <p:sldId id="612" r:id="rId21"/>
    <p:sldId id="613" r:id="rId22"/>
    <p:sldId id="619" r:id="rId23"/>
    <p:sldId id="510" r:id="rId24"/>
    <p:sldId id="486" r:id="rId25"/>
    <p:sldId id="611" r:id="rId26"/>
    <p:sldId id="601" r:id="rId27"/>
    <p:sldId id="610" r:id="rId28"/>
    <p:sldId id="560" r:id="rId29"/>
    <p:sldId id="564" r:id="rId30"/>
    <p:sldId id="584" r:id="rId31"/>
    <p:sldId id="585" r:id="rId32"/>
    <p:sldId id="586" r:id="rId33"/>
    <p:sldId id="620" r:id="rId34"/>
    <p:sldId id="569" r:id="rId35"/>
    <p:sldId id="452" r:id="rId36"/>
    <p:sldId id="614" r:id="rId37"/>
    <p:sldId id="616" r:id="rId38"/>
    <p:sldId id="617" r:id="rId39"/>
    <p:sldId id="453" r:id="rId40"/>
    <p:sldId id="623" r:id="rId41"/>
    <p:sldId id="618" r:id="rId42"/>
    <p:sldId id="567" r:id="rId43"/>
    <p:sldId id="588" r:id="rId44"/>
    <p:sldId id="615" r:id="rId45"/>
    <p:sldId id="427" r:id="rId46"/>
    <p:sldId id="459" r:id="rId47"/>
    <p:sldId id="621" r:id="rId48"/>
    <p:sldId id="594" r:id="rId49"/>
    <p:sldId id="622" r:id="rId50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ráč Petr" initials="VP" lastIdx="1" clrIdx="0">
    <p:extLst>
      <p:ext uri="{19B8F6BF-5375-455C-9EA6-DF929625EA0E}">
        <p15:presenceInfo xmlns:p15="http://schemas.microsoft.com/office/powerpoint/2012/main" userId="S-1-5-21-87323111-233066089-4003992289-1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68886"/>
    <a:srgbClr val="BFBFBF"/>
    <a:srgbClr val="1E5E9B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91160" autoAdjust="0"/>
  </p:normalViewPr>
  <p:slideViewPr>
    <p:cSldViewPr snapToGrid="0">
      <p:cViewPr varScale="1">
        <p:scale>
          <a:sx n="97" d="100"/>
          <a:sy n="97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03T14:36:00.81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04.06.2024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90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2553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4098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6453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8664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315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8079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2440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198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777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0669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791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7211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884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8981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59C50-EF19-EB75-EAE2-2BC0BDFC7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FBE5794-9720-84C6-79CF-42C3647C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5ACF446-732D-EDD0-1D0E-C32E67AA2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789840-CBCF-18E4-4546-8E47201E71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020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7BE76-A5CF-CE5C-E5DA-8C0141D0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A4809A2-F929-D3B7-1FEB-A7C98556E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952E01-DCD6-AF8F-5AC9-BEA12DB97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7D23AA-65BE-7FE9-BB0D-830DD73B2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9174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49E8C-B496-8055-B1CF-80D3078B5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3137443-C5FF-5A9D-B566-6245929B3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B66F3B4-7E74-8ECE-8A4A-54FFAAF64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0373DC-A630-233D-07D1-2BA740910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504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1749-D5CF-D6AB-AFA5-08DBEC0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9299A0-A143-E1D9-0A67-AC51D34D8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284E01-95BA-269F-4F6E-B598F263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39B80-D110-29CC-DC35-B032403C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104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49E8C-B496-8055-B1CF-80D3078B5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3137443-C5FF-5A9D-B566-6245929B3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B66F3B4-7E74-8ECE-8A4A-54FFAAF64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0373DC-A630-233D-07D1-2BA740910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7777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89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532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38347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602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1159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42539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4501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08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1749-D5CF-D6AB-AFA5-08DBEC0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9299A0-A143-E1D9-0A67-AC51D34D8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284E01-95BA-269F-4F6E-B598F263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39B80-D110-29CC-DC35-B032403C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2147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9865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B29-B909-2BA1-C3F9-DC5F1086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A510A6-C80A-5A67-B3BD-F7D95E97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11E52-0DC4-6157-4550-BAD4985C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D312F3-AC3D-AEE2-E2FA-AC6C46D3A6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5492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477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27654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828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1749-D5CF-D6AB-AFA5-08DBEC0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9299A0-A143-E1D9-0A67-AC51D34D8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284E01-95BA-269F-4F6E-B598F263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39B80-D110-29CC-DC35-B032403C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0108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1749-D5CF-D6AB-AFA5-08DBEC0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9299A0-A143-E1D9-0A67-AC51D34D8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284E01-95BA-269F-4F6E-B598F263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39B80-D110-29CC-DC35-B032403C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201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1749-D5CF-D6AB-AFA5-08DBEC0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9299A0-A143-E1D9-0A67-AC51D34D8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284E01-95BA-269F-4F6E-B598F263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39B80-D110-29CC-DC35-B032403C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49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1749-D5CF-D6AB-AFA5-08DBEC02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89299A0-A143-E1D9-0A67-AC51D34D8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284E01-95BA-269F-4F6E-B598F263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39B80-D110-29CC-DC35-B032403C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129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13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04.06.2024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cid:image001.jpg@01DAAA9C.EC31AEB0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33.png"/><Relationship Id="rId5" Type="http://schemas.openxmlformats.org/officeDocument/2006/relationships/hyperlink" Target="http://projekty.airport-ostrava.cz/cz/page-safety-hlaseni/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file:///D:\Projekty\2024\2024_06_04%20LRST\4" TargetMode="External"/><Relationship Id="rId13" Type="http://schemas.openxmlformats.org/officeDocument/2006/relationships/hyperlink" Target="file:///D:\Projekty\2024\2024_06_04%20LRST\9" TargetMode="External"/><Relationship Id="rId18" Type="http://schemas.openxmlformats.org/officeDocument/2006/relationships/hyperlink" Target="file:///D:\Projekty\2024\2024_06_04%20LRST\14" TargetMode="External"/><Relationship Id="rId3" Type="http://schemas.openxmlformats.org/officeDocument/2006/relationships/notesSlide" Target="../notesSlides/notesSlide27.xml"/><Relationship Id="rId21" Type="http://schemas.openxmlformats.org/officeDocument/2006/relationships/hyperlink" Target="file:///D:\Projekty\2024\2024_06_04%20LRST\17" TargetMode="External"/><Relationship Id="rId7" Type="http://schemas.openxmlformats.org/officeDocument/2006/relationships/hyperlink" Target="file:///D:\Projekty\2024\2024_06_04%20LRST\3" TargetMode="External"/><Relationship Id="rId12" Type="http://schemas.openxmlformats.org/officeDocument/2006/relationships/hyperlink" Target="file:///D:\Projekty\2024\2024_06_04%20LRST\8" TargetMode="External"/><Relationship Id="rId17" Type="http://schemas.openxmlformats.org/officeDocument/2006/relationships/hyperlink" Target="file:///D:\Projekty\2024\2024_06_04%20LRST\13" TargetMode="External"/><Relationship Id="rId25" Type="http://schemas.openxmlformats.org/officeDocument/2006/relationships/hyperlink" Target="file:///D:\Projekty\2024\2024_06_04%20LRST\21" TargetMode="External"/><Relationship Id="rId2" Type="http://schemas.openxmlformats.org/officeDocument/2006/relationships/slideLayout" Target="../slideLayouts/slideLayout1.xml"/><Relationship Id="rId16" Type="http://schemas.openxmlformats.org/officeDocument/2006/relationships/hyperlink" Target="file:///D:\Projekty\2024\2024_06_04%20LRST\12" TargetMode="External"/><Relationship Id="rId20" Type="http://schemas.openxmlformats.org/officeDocument/2006/relationships/hyperlink" Target="file:///D:\Projekty\2024\2024_06_04%20LRST\16" TargetMode="External"/><Relationship Id="rId1" Type="http://schemas.openxmlformats.org/officeDocument/2006/relationships/tags" Target="../tags/tag27.xml"/><Relationship Id="rId6" Type="http://schemas.openxmlformats.org/officeDocument/2006/relationships/hyperlink" Target="file:///D:\Projekty\2024\2024_06_04%20LRST\2" TargetMode="External"/><Relationship Id="rId11" Type="http://schemas.openxmlformats.org/officeDocument/2006/relationships/hyperlink" Target="file:///D:\Projekty\2024\2024_06_04%20LRST\7" TargetMode="External"/><Relationship Id="rId24" Type="http://schemas.openxmlformats.org/officeDocument/2006/relationships/hyperlink" Target="file:///D:\Projekty\2024\2024_06_04%20LRST\20" TargetMode="External"/><Relationship Id="rId5" Type="http://schemas.openxmlformats.org/officeDocument/2006/relationships/hyperlink" Target="file:///D:\Projekty\2024\2024_06_04%20LRST\1" TargetMode="External"/><Relationship Id="rId15" Type="http://schemas.openxmlformats.org/officeDocument/2006/relationships/hyperlink" Target="file:///D:\Projekty\2024\2024_06_04%20LRST\11" TargetMode="External"/><Relationship Id="rId23" Type="http://schemas.openxmlformats.org/officeDocument/2006/relationships/hyperlink" Target="file:///D:\Projekty\2024\2024_06_04%20LRST\19" TargetMode="External"/><Relationship Id="rId10" Type="http://schemas.openxmlformats.org/officeDocument/2006/relationships/hyperlink" Target="file:///D:\Projekty\2024\2024_06_04%20LRST\6" TargetMode="External"/><Relationship Id="rId19" Type="http://schemas.openxmlformats.org/officeDocument/2006/relationships/hyperlink" Target="file:///D:\Projekty\2024\2024_06_04%20LRST\15" TargetMode="External"/><Relationship Id="rId4" Type="http://schemas.openxmlformats.org/officeDocument/2006/relationships/image" Target="../media/image1.png"/><Relationship Id="rId9" Type="http://schemas.openxmlformats.org/officeDocument/2006/relationships/hyperlink" Target="file:///D:\Projekty\2024\2024_06_04%20LRST\5" TargetMode="External"/><Relationship Id="rId14" Type="http://schemas.openxmlformats.org/officeDocument/2006/relationships/hyperlink" Target="file:///D:\Projekty\2024\2024_06_04%20LRST\10" TargetMode="External"/><Relationship Id="rId22" Type="http://schemas.openxmlformats.org/officeDocument/2006/relationships/hyperlink" Target="file:///D:\Projekty\2024\2024_06_04%20LRST\1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image" Target="../media/image49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5" Type="http://schemas.openxmlformats.org/officeDocument/2006/relationships/hyperlink" Target="mailto:idkarty@airport-ostrava.cz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6" Type="http://schemas.openxmlformats.org/officeDocument/2006/relationships/comments" Target="../comments/comment1.xml"/><Relationship Id="rId5" Type="http://schemas.openxmlformats.org/officeDocument/2006/relationships/image" Target="../media/image51.jp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05.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04. 06 .2024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57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05. 2024 Bomba B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dne 01. 05. 2024 v 19:15LT, byla nahlášena hrozba nástražného výbušného systému na všech letištích v ČR, prostřednictvím anonymního e-mailu na pracoviště v Praze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veřejná část letiště Ostrava (odletová hala, prostranství před odletovou halou, příletová hala, parkoviště, atp.) byla neprodleně zkontrolována pracovníky PČR a psovody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době již probíhající kontroly letiště ze strany PČR byl naplánovaný přílet privátního letu, který z bezpečnostních důvodů divertoval do Katovic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dle informací PČR byl pachatel zadržen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ICP a ÚBL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598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05. 2024 Jet Blast – Poškození osvětlení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výjezdu B737 ze stání odletěl kryt z čtvercového světla nad rampou, kterou prochází pasažéři (PAX) do non-schengen příletového terminálu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nahlášeno na BD, elektro provede opravu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Elektro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215876-17B9-29E5-C205-DF570CD11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922" y="2966769"/>
            <a:ext cx="2785807" cy="36995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173C6A4-9D7C-C9E7-A56D-A193C7BAD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195" y="3489304"/>
            <a:ext cx="2675874" cy="31842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0E70BE-94DB-3EDD-B583-EE8263781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975" y="3749971"/>
            <a:ext cx="2196046" cy="2916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4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09. 05. 2024 FOD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odstavná plocha před hangárem lakovny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ploše před lakovnou byly nalezeny zapomenuté zarážky a hadry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ihned po zjištění byly předměty přemístěny na bezpečné místo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E601AB-3982-4ED8-655B-220C48A3D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913" y="3485367"/>
            <a:ext cx="4314740" cy="323605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A1BAE0B-4B79-D412-1503-2D8E81CFC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748" y="3485367"/>
            <a:ext cx="4314740" cy="3236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82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 05. 2024 FOD IAC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FOD nalezeno na TWY F v úrovni staré HZS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 předána na ext. Subjekty -- &gt; potvrzení FOD z JAT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DCFABC-8686-EF4A-755C-4F15D3DB1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65617" y="2970249"/>
            <a:ext cx="3260764" cy="4347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2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 05. 2024 Rychlá jízda automobilu po TWY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byla zaznamenána rychlá jízda sportovního automobilu černé barvy po uzavřené části TWY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8B9DB4-1F0C-4C46-8D2F-7548FB0C40A3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11" y="2953389"/>
            <a:ext cx="5760720" cy="327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5EC499C-8F5F-2F54-270E-440F24D50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916" y="2953388"/>
            <a:ext cx="4031652" cy="3270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17. 05. 2024 Únik</a:t>
            </a:r>
            <a:r>
              <a:rPr lang="en-US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ropné</a:t>
            </a:r>
            <a:r>
              <a:rPr lang="en-US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látky</a:t>
            </a:r>
            <a:r>
              <a:rPr lang="en-US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APN S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provozní kapaliny z levé podvozkové nohy Boeingu 767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HZS zasahoval 2x, v 17:17 hod. a ještě jednou v 20:33 hod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8DDFECD-CA7E-7EA3-30DD-A120E6B34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41" y="3477877"/>
            <a:ext cx="5033423" cy="28313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C258964-DFF0-B991-FC4B-165F59D83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983" y="3477877"/>
            <a:ext cx="5033424" cy="283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9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22. 05. 2024 Únik</a:t>
            </a:r>
            <a:r>
              <a:rPr lang="en-US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ropné</a:t>
            </a:r>
            <a:r>
              <a:rPr lang="en-US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látky</a:t>
            </a:r>
            <a:r>
              <a:rPr lang="en-US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APN S</a:t>
            </a:r>
            <a:endParaRPr lang="cs-CZ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PK z levé podvozkové nohy Boeing 767, UK67010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2A2EB2F-35DB-9BF0-F68B-C04017433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89" y="2581702"/>
            <a:ext cx="5517463" cy="4138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3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23. 05. 2024 Kouření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kouření před Terminálem Cargo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osoba bez reflexních prvků (vesta) v CPSRA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08741A-0B29-C70B-556F-1A1DDCF37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685" y="3148689"/>
            <a:ext cx="4567393" cy="3563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1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29. 05. 2024 Nevhodně odstavené letadlo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Let fly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chybějící kužely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71E69D7-6E4F-8BBE-460E-36FAE45E0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984" y="3113295"/>
            <a:ext cx="6700727" cy="3577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0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844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06. 2024 Plná pohotovost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signalizace požáru levého motoru Cessna 560XL Citation OK-ECR (ABS Jets)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osoby na palubě, 3200 kg paliva, po přistání vizuální kontrola (požár nepotvrzen), asistence a doprovod na APN C, provedena protipožární opatření, kontrola motoru (měření teploty)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2A1B4B8-4494-77C9-F1D8-2B8A135F5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508" y="3742387"/>
            <a:ext cx="7865918" cy="3078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4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03. 2024 – 04. 06. 2024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27. 03. 2024 WildLife – Střet ze zajícem (01/2024)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Střet se zajícem na RWY mezi TWY B a TWY C, Aviation C525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Potvrzený střet ---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 s BiOL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6DFFD29-183E-EC7A-3B67-30337AA4A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951" y="3402853"/>
            <a:ext cx="9142493" cy="319225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0B49E7-2D33-6073-EBCA-2D8AC0D27802}"/>
              </a:ext>
            </a:extLst>
          </p:cNvPr>
          <p:cNvSpPr txBox="1"/>
          <p:nvPr/>
        </p:nvSpPr>
        <p:spPr>
          <a:xfrm>
            <a:off x="9961886" y="3500980"/>
            <a:ext cx="2712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ighlight>
                  <a:srgbClr val="FFFFFF"/>
                </a:highlight>
              </a:rPr>
              <a:t>Ilustrační foto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05. 04. 2024 WildLife – Zajíc (02/2024)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kontrole RWY nalezeno torzo zajíce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zajíc nebyl sražený letadlem, ale donesly ho vrány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sezbíráno a uklizeno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Nepotvrzený střet ---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 s BiOL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E915F2E-507F-3E52-70A4-AA722D274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390" y="3010819"/>
            <a:ext cx="6858000" cy="367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9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04. 2024 BirdStrike (01/2024)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kapitán letadla (LOT) našel po přistání šmouhu na křídele. Krev byla stará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 střetu asi Varšava. Zpoždění letadla cca hodinu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kontrola RWY a okolí, bez nálezu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Nepotvrzený střet ---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 a BiOL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39E32F7-AF39-05CA-EEB8-296B3794B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767528" y="2484970"/>
            <a:ext cx="3540619" cy="4723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85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57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800" b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05. 2024 BirdStrike (02/2024)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nahlásit v alt 5000 stop na trati v klésání střet s hejnem ptáků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SWIFTAIR S.A. (AT43)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Nepotvrzený střet ---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A5DB1F-1110-9EDE-F841-F25D8464C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066" y="3188984"/>
            <a:ext cx="6772409" cy="340612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419B2C1-BAAC-0655-0CE6-D5E80BAE02D5}"/>
              </a:ext>
            </a:extLst>
          </p:cNvPr>
          <p:cNvSpPr txBox="1"/>
          <p:nvPr/>
        </p:nvSpPr>
        <p:spPr>
          <a:xfrm>
            <a:off x="4975066" y="3286380"/>
            <a:ext cx="2712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ighlight>
                  <a:srgbClr val="FFFFFF"/>
                </a:highlight>
              </a:rPr>
              <a:t>Ilustrační foto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0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Komunikace s LKMT 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Information desk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kvalita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(QMS), Safety (SMS),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Compliance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(CMS), Bezpečnost (BOZP), </a:t>
            </a:r>
            <a:b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a ekologie (EaŽP), Stížnosti, cílené zlepšování (FI), Whistleblowing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http://projekty.airport-ostrava.cz/cz/page-safety-hlaseni/</a:t>
            </a: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BF38D-91B5-5DED-F7FE-307789BBE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11" y="4553526"/>
            <a:ext cx="2148320" cy="19729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B332EB1-A86E-61E5-F924-073DE5BF2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37" y="4368817"/>
            <a:ext cx="7354599" cy="23423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5C1C07-128C-44D1-A4ED-71C43B342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3860" y="3545185"/>
            <a:ext cx="2222029" cy="3180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Regulatorní audity ÚCL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VIII. Regulatorní audit ÚCL: </a:t>
            </a:r>
            <a:r>
              <a:rPr lang="pt-BR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09. – 04. 10. 2024</a:t>
            </a:r>
            <a:endParaRPr lang="cs-CZ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společně s kontrolou letiště: </a:t>
            </a:r>
            <a:r>
              <a:rPr lang="cs-CZ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 – 03. 10.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8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C5BA9-DD58-FA17-D38E-EC661FB01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89E8E9F-47C7-114B-7E6D-646393CFFB4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97E234-10B9-9EA9-062D-DAF6B274358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3D19550-6E28-1A96-F487-926BEBCE0C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7BAE8A-3E57-D644-8A02-A06AEB486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B372B3-A536-D561-A1B0-8428F90E2467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výkonnosti externích subjetků za 1Q a 2Q / 2024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9D0BCDB-DE70-C226-7504-821E849F5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176906"/>
              </p:ext>
            </p:extLst>
          </p:nvPr>
        </p:nvGraphicFramePr>
        <p:xfrm>
          <a:off x="1573373" y="1964438"/>
          <a:ext cx="4962524" cy="4642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186">
                  <a:extLst>
                    <a:ext uri="{9D8B030D-6E8A-4147-A177-3AD203B41FA5}">
                      <a16:colId xmlns:a16="http://schemas.microsoft.com/office/drawing/2014/main" val="2240460460"/>
                    </a:ext>
                  </a:extLst>
                </a:gridCol>
                <a:gridCol w="579488">
                  <a:extLst>
                    <a:ext uri="{9D8B030D-6E8A-4147-A177-3AD203B41FA5}">
                      <a16:colId xmlns:a16="http://schemas.microsoft.com/office/drawing/2014/main" val="3660409106"/>
                    </a:ext>
                  </a:extLst>
                </a:gridCol>
                <a:gridCol w="3508536">
                  <a:extLst>
                    <a:ext uri="{9D8B030D-6E8A-4147-A177-3AD203B41FA5}">
                      <a16:colId xmlns:a16="http://schemas.microsoft.com/office/drawing/2014/main" val="2694761027"/>
                    </a:ext>
                  </a:extLst>
                </a:gridCol>
                <a:gridCol w="674314">
                  <a:extLst>
                    <a:ext uri="{9D8B030D-6E8A-4147-A177-3AD203B41FA5}">
                      <a16:colId xmlns:a16="http://schemas.microsoft.com/office/drawing/2014/main" val="200344531"/>
                    </a:ext>
                  </a:extLst>
                </a:gridCol>
              </a:tblGrid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03.01.2024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Úraz HZS (01/2024)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LKMT (BOZP)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484289778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04.01.2024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Poškozený plot u IAC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LKMT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4146266457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3.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16.01.2024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DN - Dodávka elektro x dodávka UPS u SRA2 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LKMT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723740431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4.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18.01.2024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DN - Poškození automobilu handling (Mercedes Sprinter)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LKMT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121493104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5.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25.01.2024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Únik hydraulické kapaliny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LKMT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4235432274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6.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02.02.2024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Oprava RWY (urgentní)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LKMT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009139663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7.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06.02.2024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Náraz letadla taženého tahačem do jiného odstaveného letadla (JAT)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251346515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8.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15.02.2024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Poškození palety FSL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LKMT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040585052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9.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23.02.2024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Únik provozních kapalin ze stavebního stroje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LKMT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502789012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10.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28.02.2024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Spadlá paleta EGT (EGT)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LKMT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565244258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11.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05.03.2024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Úraz IT (02/2024)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LKMT (BOZP)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026164953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12.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22.03.2024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Olejová skvrna po konzervaci motoru letadla (JAT)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235328400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13.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24.03.2024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JetBalst - poškození návěstidla u APN N2 na TWY F (JAT)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022428994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14.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27.03.2024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Únik paliva na APN C (BGS)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709796045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15.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28.03.2024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Úraz HZS (03/2024)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LKMT (BOZP)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327925000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16.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05.04.2024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Wildlife - Zajíc donesen vránami (02/2024)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2644592563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17.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20.04.2024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Únik ropné látky APN C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818288441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18.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25.04.2024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Poškození návěstidla (světlo) u APN N2 na TWY F 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074833325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19.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26.04.2024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Úraz Handling (04/2024)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LKMT (BOZP)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639971528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20.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29.04.2024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BirdStrike (01/2024) --- Nepotvrzený ---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4223972557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21.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01.05.2024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Bomba B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595495983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22.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03.05.2024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Neuzavření brány č. 15 (JAT)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280237370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23.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05.05.2024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JetBalst - poškození světla u vstupu do Gate C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61545017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24.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08.05.2024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Úraz ÚBL (05/2024)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LKMT (BOZP)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2395182325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25.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09.05.2024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FOD -IAC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280976689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26.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11.05.2024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FOD - RWY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658452148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27.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16.05.2024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Rychlá jízda automobilu po TWY F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669504222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28.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21.05.2024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BirdStrike (02/2024) --- Nepotvrzený ---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1663521422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29.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22.05.2024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Únik ropné látky APN S, My Freighter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69072657"/>
                  </a:ext>
                </a:extLst>
              </a:tr>
              <a:tr h="154739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30.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23.05.2024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Kouření Kouření, Cargo 2 (EGT)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Ext.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44" marR="6044" marT="6044" marB="0" anchor="b"/>
                </a:tc>
                <a:extLst>
                  <a:ext uri="{0D108BD9-81ED-4DB2-BD59-A6C34878D82A}">
                    <a16:rowId xmlns:a16="http://schemas.microsoft.com/office/drawing/2014/main" val="3304721901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C12A3C3A-5E59-6393-44BE-F4389D899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46824"/>
              </p:ext>
            </p:extLst>
          </p:nvPr>
        </p:nvGraphicFramePr>
        <p:xfrm>
          <a:off x="7093540" y="1992780"/>
          <a:ext cx="3536373" cy="4613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3931">
                  <a:extLst>
                    <a:ext uri="{9D8B030D-6E8A-4147-A177-3AD203B41FA5}">
                      <a16:colId xmlns:a16="http://schemas.microsoft.com/office/drawing/2014/main" val="3232760210"/>
                    </a:ext>
                  </a:extLst>
                </a:gridCol>
                <a:gridCol w="2023785">
                  <a:extLst>
                    <a:ext uri="{9D8B030D-6E8A-4147-A177-3AD203B41FA5}">
                      <a16:colId xmlns:a16="http://schemas.microsoft.com/office/drawing/2014/main" val="212085551"/>
                    </a:ext>
                  </a:extLst>
                </a:gridCol>
                <a:gridCol w="868657">
                  <a:extLst>
                    <a:ext uri="{9D8B030D-6E8A-4147-A177-3AD203B41FA5}">
                      <a16:colId xmlns:a16="http://schemas.microsoft.com/office/drawing/2014/main" val="3411916964"/>
                    </a:ext>
                  </a:extLst>
                </a:gridCol>
              </a:tblGrid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FFC000"/>
                          </a:highlight>
                        </a:rPr>
                        <a:t>r. 2024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D9D9D9"/>
                          </a:highlight>
                        </a:rPr>
                        <a:t>Externí subjekt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D9D9D9"/>
                          </a:highlight>
                        </a:rPr>
                        <a:t>Hodnocení 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624954043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5" action="ppaction://hlinkfile"/>
                        </a:rPr>
                        <a:t>Aeroclub Ostrava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828439890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6" action="ppaction://hlinkfile"/>
                        </a:rPr>
                        <a:t>AeroPrague.com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025641848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7" action="ppaction://hlinkfile"/>
                        </a:rPr>
                        <a:t>Avionic 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272239664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4.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8" action="ppaction://hlinkfile"/>
                        </a:rPr>
                        <a:t>BiOL (Gallat)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28285903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9" action="ppaction://hlinkfile"/>
                        </a:rPr>
                        <a:t>BGS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722239679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6.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0" action="ppaction://hlinkfile"/>
                        </a:rPr>
                        <a:t>DHL Express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253738614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1" action="ppaction://hlinkfile"/>
                        </a:rPr>
                        <a:t>EasyFlying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84131243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8.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2" action="ppaction://hlinkfile"/>
                        </a:rPr>
                        <a:t>EGT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-1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115640856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9.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3" action="ppaction://hlinkfile"/>
                        </a:rPr>
                        <a:t>Elmontex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859018221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10.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4" action="ppaction://hlinkfile"/>
                        </a:rPr>
                        <a:t>F-Air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8120451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5" action="ppaction://hlinkfile"/>
                        </a:rPr>
                        <a:t>IAC (lakovna)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632596393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12.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6" action="ppaction://hlinkfile"/>
                        </a:rPr>
                        <a:t>Job Air Technic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-2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022645979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13.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7" action="ppaction://hlinkfile"/>
                        </a:rPr>
                        <a:t>JTS Aviation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065832663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14.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8" action="ppaction://hlinkfile"/>
                        </a:rPr>
                        <a:t>LR Airlines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184372941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15.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19" action="ppaction://hlinkfile"/>
                        </a:rPr>
                        <a:t>MM servisní (Fly Service)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503746512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16.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0" action="ppaction://hlinkfile"/>
                        </a:rPr>
                        <a:t>Pondus Air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962130117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17.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1" action="ppaction://hlinkfile"/>
                        </a:rPr>
                        <a:t>QA Aviation (Queen Air)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114510444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18.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2" action="ppaction://hlinkfile"/>
                        </a:rPr>
                        <a:t>ŘLP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70AD47"/>
                          </a:highlight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70AD4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1767060429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19.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3" action="ppaction://hlinkfile"/>
                        </a:rPr>
                        <a:t>Sky Point Service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3765940514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20.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4" action="ppaction://hlinkfile"/>
                        </a:rPr>
                        <a:t>Vavroš Lubomír (I. Studénecká)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087702310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21.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sng" strike="noStrike" dirty="0">
                          <a:effectLst/>
                          <a:hlinkClick r:id="rId25" action="ppaction://hlinkfile"/>
                        </a:rPr>
                        <a:t>TRANSCON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highlight>
                            <a:srgbClr val="00B0F0"/>
                          </a:highlight>
                        </a:rPr>
                        <a:t>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B0F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910881151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4052131680"/>
                  </a:ext>
                </a:extLst>
              </a:tr>
              <a:tr h="192243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Aktualizace: 03.06.2024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/>
                </a:tc>
                <a:extLst>
                  <a:ext uri="{0D108BD9-81ED-4DB2-BD59-A6C34878D82A}">
                    <a16:rowId xmlns:a16="http://schemas.microsoft.com/office/drawing/2014/main" val="290388748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255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816B1-CDCC-D79F-2E51-BBC45DB10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1A1602D-B472-CFF2-6B12-619136FB98B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B5765C7-6430-5FB2-3089-F4D800E3976E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743D3F1-8CC1-5AF0-D247-6CE5A166913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6BE589-D99D-1630-21C7-7E39AD79B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807A80A-03A1-2C46-BA34-E499A3506D8D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80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Audity – Externí subjekty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Elmontex Air – 95 %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Queen Aviation – 93 %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DHL Express – 99 %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JTS Aviation – 96 %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 (04. 06. 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BGS – 99 %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IAC – 99 %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	 – 98 % 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4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B432-835F-C496-7F88-08FBEEB6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2A717E5-8B0D-CDB2-997B-B7143FE7DCA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1645A58-CB2A-12C7-CD9F-D0C5630EE86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29EB8B1-BF4E-1812-9B78-A9C57CD3CCD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82E9099-7BA1-7AC1-E1F0-B15C3732E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2807260-58AC-FAB8-9877-24740C57052C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Výcvik RWY Safety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23. 04.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30. 04.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pondělí 06. 05.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úterý 07. 05. 2024 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D053ED-106F-CA72-7B1F-8B1228CBC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571" y="2156469"/>
            <a:ext cx="7620000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4704-A0BC-8C76-3F98-EFA3E85B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1746A9-20E5-95D9-5FD1-4265A89A44C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28. 02. 2024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Pád cargo palety při převozu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pád palety z vozíku při převozu od hangáru k letadlu – technická závada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43D756-5F88-CA53-067F-87EDC078729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25D8F-E708-2E00-ACFA-235A8AA1D97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1E46C3-3D7B-4EBB-C7AC-82A94F8135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0D5B0-6303-FB2B-E343-AFC037C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B57807-469F-3284-7BB5-43A02E4280B4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5B921F-AD2F-05DD-3104-5E856F3CD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02" y="3429601"/>
            <a:ext cx="3773169" cy="292479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44DDBF4-A498-AE6E-45AD-7DC06E2A1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831" y="3413251"/>
            <a:ext cx="3884615" cy="29255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E759EAF-8243-4313-0A32-7F05E911D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8498" y="3429601"/>
            <a:ext cx="38100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9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EB432-835F-C496-7F88-08FBEEB65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2A717E5-8B0D-CDB2-997B-B7143FE7DCA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1645A58-CB2A-12C7-CD9F-D0C5630EE86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29EB8B1-BF4E-1812-9B78-A9C57CD3CCD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82E9099-7BA1-7AC1-E1F0-B15C3732E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2807260-58AC-FAB8-9877-24740C57052C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 04. 2024 Taktické cvičení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Taktické cvičení složek IZS – záchyt ZIZ v zásilce 16.4.2024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4D6A324-5B63-49C3-0E1B-E56762DB9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8" y="2740370"/>
            <a:ext cx="2831714" cy="377561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6F53922-9572-C59D-8D68-245C70374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062" y="2740370"/>
            <a:ext cx="5055177" cy="379138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C20B948-DE61-A271-1076-CA53FAA89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9252" y="2740370"/>
            <a:ext cx="2831714" cy="3775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28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údržba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Opravy /uzavírky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noční uzavírka Út 4.6. 22:30 – 5:00 LT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noční uzavírka Út 11.6. 22:30 – 5:00 LT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7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Zkušební provoz 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2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vydán souhlas s předčasným užíváním 11/2023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zkušební provoz stanoven na jeden rok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probíhá instalace technologií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CB5A0E-1B9C-A451-5AAE-D76B8B9E0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12" y="3584387"/>
            <a:ext cx="9837593" cy="32012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C530368-9D53-A72B-A36A-A89D27390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8" y="1946044"/>
            <a:ext cx="4415450" cy="2704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5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Poskytování paliva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Čerpací stanice Twin Trans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instalace druhého vydejního stojanu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palivo AKI 93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14110F-2EB3-F769-E3B4-0E9F7B316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72" y="3072878"/>
            <a:ext cx="6042889" cy="33991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CEA3686-8600-4895-DDD0-CCFDAC951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033" y="3072877"/>
            <a:ext cx="4847239" cy="3399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8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Regulace EU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76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Signály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nařízení Komise v přenesené pravomoci (EU) 2024/405 ze dne 30. ledna 2024, kterým se mění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nařízení (EU) č. 139/2014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pokud jde o používání signálů v případě selhání rádiové komunikace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prováděcí nařízení Komise (EU) 2024/404 ze dne 30. ledna 2024, kterým se mění prováděcí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nařízení (EU) č. 923/2012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pokud jde o aktualizace příslušných ustanovení ICAO, provedení postupu pro případ ztráty rádiového spojení a zrušení dodatku k příloze uvedeného nařízení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6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Regulace EU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Signály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D8DC1B-033D-A2E3-6EAD-B8C387D32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257" y="1993239"/>
            <a:ext cx="8514386" cy="4664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3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termín dokončení 15. 07. 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7EFD50-F6EE-EA09-4FF8-28AD1E8E1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74" y="2608737"/>
            <a:ext cx="6006429" cy="40310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6C0BE77-19DC-06A2-DD7F-0E49EA773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655" y="2608737"/>
            <a:ext cx="4206824" cy="4031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termín dokončení 15. 07. 2024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6CBA3B6-E081-638A-E7A6-250B5E8A0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318" y="2528432"/>
            <a:ext cx="7620000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4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731945-8FEC-B99C-4695-63C821CE43A3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Otevření křižovatky TWY D-F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otevření od 06. 06. 2024 – pouze pro odbočení směrem k APN C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komunikace v těsné blízkosti křižovatky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D110E63-0DDF-8990-AAAC-80461D4C7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647" y="3059663"/>
            <a:ext cx="5679166" cy="3501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2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Garáží zimní techniky, rekonstrukce staré budovy HZS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rojekční práce na DSP a DÚR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t-BR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ředpoklad dokončení 2. kvartál 2025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DFA235-9148-576C-9BE9-38A64C932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8" y="3252353"/>
            <a:ext cx="7246150" cy="3439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2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4704-A0BC-8C76-3F98-EFA3E85B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1746A9-20E5-95D9-5FD1-4265A89A44C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22. 03. 2024 	</a:t>
            </a:r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oleje po konzervaci motoru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konzervaci motoru letounu boeing 737 MAX, došlo ke kontaminaci ANP N1 olejem v rozsahu cca 20 m</a:t>
            </a:r>
            <a:r>
              <a:rPr lang="pl-PL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pl-PL" sz="26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došlo k úniku konzervačního oleje z obou motorů letadla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43D756-5F88-CA53-067F-87EDC078729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25D8F-E708-2E00-ACFA-235A8AA1D97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1E46C3-3D7B-4EBB-C7AC-82A94F8135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0D5B0-6303-FB2B-E343-AFC037C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48DFA1B-8765-91E6-9C43-2BEF5BAC8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51" y="3429000"/>
            <a:ext cx="4368248" cy="246077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D7542E2-53E4-022E-2B2A-2DE8D208E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549" y="3429000"/>
            <a:ext cx="5715000" cy="32194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CF94429-9FF8-C518-CEB2-95DD8F04A3DE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6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Prodloužení P2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dokončení konec 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372150-61BB-8CC7-F881-152F5D696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4" y="2489182"/>
            <a:ext cx="6407592" cy="4212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8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0130-6227-2892-8FD9-065C5381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72259CE-EA1D-619F-0E77-54318618783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2D7CAF-C799-D7DE-B912-B67F94BF4A8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688C75A-37CD-68C5-7235-FFE3FD2D2AB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68C5C3-4BB6-9824-3DCC-52BB5FD93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DD0EA6-D566-0E76-2102-B8B8208FD07E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věci k projednání</a:t>
            </a:r>
            <a:b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obchvat Mošnova: zprovoznění je naplánováno na 6/2024, úplné dokončení do konce roku 2024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obsazení pozice Maintenance Manager: Ing. Denisa Ciglerová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aktualizace letištních pozemků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zprovoznění palivového hospodářství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plnění s asistencí –změna postupů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1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bezpečnostní výbor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05.  03.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566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Ověřování spolehlivosti a výdej IDC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Končící platnost ověření spolehlivosti (OS) vydaných na 5 let (30.6.2024)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Prodloužení platnosti OS do 31.10.2024 </a:t>
            </a:r>
            <a:r>
              <a:rPr lang="pl-PL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případě zažádání o vydání nového OS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Vyřizování identifikačních průkazů – 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idkarty@airport-ostrava.cz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(OS, žádosti o vydání IDC apod.)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Zasílání OS a žádosti o vydání IDC před provedením školení (u nově nastupujícíh pracovníků) – vše emailem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Vydávání IDC nebude bezprostředně po školení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Aktualizace pověřených osob – garant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Žádost o prozatímní vjezd – zasílat na kartové centrum (ne přímo na pracoviště SRA1 a SRA2)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Parkování vozidel v prostoru LO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10.6. budou vozidla zaměstnanců parkována v neveřejném prostoru LO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parkování v prostoru LO je nezbytné mít povolení a platný IDC</a:t>
            </a:r>
            <a:endParaRPr lang="pl-PL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405262-7A5F-AE11-BEC4-0C224744D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8" y="3429000"/>
            <a:ext cx="3810046" cy="2732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5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Návštěvní karty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vzory návštěvních karet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Požadavky za jednotlivé subjekty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Kontrolní činnost – security</a:t>
            </a: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1653860-2366-82F2-1BF5-24618247D1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69139" y="1557339"/>
          <a:ext cx="3625986" cy="5130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667139" imgH="8019880" progId="AcroExch.Document.DC">
                  <p:embed/>
                </p:oleObj>
              </mc:Choice>
              <mc:Fallback>
                <p:oleObj name="Acrobat Document" r:id="rId5" imgW="5667139" imgH="8019880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1653860-2366-82F2-1BF5-24618247D1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69139" y="1557339"/>
                        <a:ext cx="3625986" cy="5130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8673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4704-A0BC-8C76-3F98-EFA3E85B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1746A9-20E5-95D9-5FD1-4265A89A44C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 03. 2024 Jet Blast – poškození návěstidla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motorové zkoušce došlo k poškození znaku u APN N2 na TWY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znak bylo odfouknuto do vzdálenosti cca 70 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43D756-5F88-CA53-067F-87EDC078729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25D8F-E708-2E00-ACFA-235A8AA1D97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1E46C3-3D7B-4EBB-C7AC-82A94F8135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0D5B0-6303-FB2B-E343-AFC037C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329E389-7760-EE80-80D7-F992E922B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33" y="3512127"/>
            <a:ext cx="6323448" cy="32038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2C25780-8031-2D76-D14F-85930D457789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Elektro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8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4704-A0BC-8C76-3F98-EFA3E85B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1746A9-20E5-95D9-5FD1-4265A89A44C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27. 03. 2024 Únik paliva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leteckého paliva (Jet A1) na ploše APN Central, stání č. 4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plnění letadla cisternou došlo k mechanické závadě a následnému úniku leteckého paliva na plochu o rozměrech cca 10 x 10 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43D756-5F88-CA53-067F-87EDC078729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25D8F-E708-2E00-ACFA-235A8AA1D97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1E46C3-3D7B-4EBB-C7AC-82A94F8135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0D5B0-6303-FB2B-E343-AFC037C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80E96E4-F00F-3C21-2E3C-C3E1CFA97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817" y="3500874"/>
            <a:ext cx="4252284" cy="320338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E0A7797-2B85-A040-FECF-5832966FB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073" y="3500874"/>
            <a:ext cx="4252284" cy="3203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1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4704-A0BC-8C76-3F98-EFA3E85B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1746A9-20E5-95D9-5FD1-4265A89A44C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04. 2024 Únik paliva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přeplnění nádrže letadla, únik paliva 5 l na ploše 1 x 1 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vlivem deštivého počasí a zapnutým motoru letadla došlo k rozfoukaní paliva na plochu 20 x 5 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43D756-5F88-CA53-067F-87EDC078729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25D8F-E708-2E00-ACFA-235A8AA1D97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1E46C3-3D7B-4EBB-C7AC-82A94F8135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0D5B0-6303-FB2B-E343-AFC037C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B57807-469F-3284-7BB5-43A02E4280B4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C9BC51A-5340-F005-0B96-09D97BEBF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601" y="3849690"/>
            <a:ext cx="5277875" cy="276208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DD8A01E-36EF-767C-7435-B112FC98B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674" y="3576390"/>
            <a:ext cx="2275403" cy="3035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4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D4704-A0BC-8C76-3F98-EFA3E85B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91746A9-20E5-95D9-5FD1-4265A89A44C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pt-BR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25. 04. 2024 Poškození návěstidla </a:t>
            </a: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(FOD)</a:t>
            </a:r>
            <a:endParaRPr lang="pt-BR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poškození návěstidla (světlo) u APN N2 na TWY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pracovník BiOL nahlásil rozbité návěstidlo u hrany APN N2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C43D756-5F88-CA53-067F-87EDC078729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25D8F-E708-2E00-ACFA-235A8AA1D97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1E46C3-3D7B-4EBB-C7AC-82A94F81358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10D5B0-6303-FB2B-E343-AFC037CE8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B57807-469F-3284-7BB5-43A02E4280B4}"/>
              </a:ext>
            </a:extLst>
          </p:cNvPr>
          <p:cNvSpPr txBox="1"/>
          <p:nvPr/>
        </p:nvSpPr>
        <p:spPr>
          <a:xfrm>
            <a:off x="0" y="6365557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BiOL a Elektro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27EABC9-9350-501B-D1C7-56BB1757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698" y="3983652"/>
            <a:ext cx="3504168" cy="262812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B65063E-0112-F7B4-17A8-56C50FDB7D6A}"/>
              </a:ext>
            </a:extLst>
          </p:cNvPr>
          <p:cNvSpPr txBox="1"/>
          <p:nvPr/>
        </p:nvSpPr>
        <p:spPr>
          <a:xfrm>
            <a:off x="6054026" y="6163733"/>
            <a:ext cx="2712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ighlight>
                  <a:srgbClr val="FFFFFF"/>
                </a:highlight>
              </a:rPr>
              <a:t>Ilustrační foto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9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28. 04. 2024 Neuzavření brány č. 15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10:30 zůstala nedovřená brána č. 15 (TWY G)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pracovníci si bránu otevřeli, projeli, zavřeli, ale odjeli před úplným dovřením brány a tato se zastavila před sloupkem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F5F6C3D-9BE3-457F-00DE-8259948F6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022" y="3500874"/>
            <a:ext cx="6023107" cy="3112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2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6D8644C9B91B49832A72FCB4405064" ma:contentTypeVersion="0" ma:contentTypeDescription="Vytvoří nový dokument" ma:contentTypeScope="" ma:versionID="d54f3275d2bb52365cc481092a8156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1CF7BD-548D-412B-B6BF-BFC92DEB7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C7B4C5B-78D1-4050-BA1A-FAC4653A718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AAC2446-0A0D-4A30-9556-3C4332E879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11719</TotalTime>
  <Words>2080</Words>
  <Application>Microsoft Office PowerPoint</Application>
  <PresentationFormat>Širokoúhlá obrazovka</PresentationFormat>
  <Paragraphs>467</Paragraphs>
  <Slides>46</Slides>
  <Notes>46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Tahoma</vt:lpstr>
      <vt:lpstr>Times New Roman</vt:lpstr>
      <vt:lpstr>Wingdings</vt:lpstr>
      <vt:lpstr>Motiv Office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2023_12_05 LRST</dc:title>
  <dc:creator>Pustějovská Kateřina</dc:creator>
  <cp:lastModifiedBy>Smolon Marek</cp:lastModifiedBy>
  <cp:revision>403</cp:revision>
  <cp:lastPrinted>2021-08-17T10:50:42Z</cp:lastPrinted>
  <dcterms:created xsi:type="dcterms:W3CDTF">2021-07-13T09:26:48Z</dcterms:created>
  <dcterms:modified xsi:type="dcterms:W3CDTF">2024-06-04T11:07:42Z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0x010100856D8644C9B91B49832A72FCB4405064</vt:lpwstr>
  </property>
</Properties>
</file>